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6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6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319" r:id="rId135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135" Type="http://schemas.openxmlformats.org/officeDocument/2006/relationships/slide" Target="slides/slide64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28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6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4" name="Shape 4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5" name="Google Shape;4285;g33c5e4031bd_0_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6" name="Google Shape;4286;g33c5e4031bd_0_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28.png"/></Relationships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7" name="Shape 4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8" name="Google Shape;4288;p632"/>
          <p:cNvSpPr txBox="1"/>
          <p:nvPr>
            <p:ph type="ctrTitle"/>
          </p:nvPr>
        </p:nvSpPr>
        <p:spPr>
          <a:xfrm>
            <a:off x="311700" y="168650"/>
            <a:ext cx="8520600" cy="10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latin typeface="Ubuntu Condensed"/>
                <a:ea typeface="Ubuntu Condensed"/>
                <a:cs typeface="Ubuntu Condensed"/>
                <a:sym typeface="Ubuntu Condensed"/>
              </a:rPr>
              <a:t>Quid pro quo</a:t>
            </a:r>
            <a:endParaRPr b="1">
              <a:latin typeface="Ubuntu Condensed"/>
              <a:ea typeface="Ubuntu Condensed"/>
              <a:cs typeface="Ubuntu Condensed"/>
              <a:sym typeface="Ubuntu Condensed"/>
            </a:endParaRPr>
          </a:p>
        </p:txBody>
      </p:sp>
      <p:sp>
        <p:nvSpPr>
          <p:cNvPr id="4289" name="Google Shape;4289;p632"/>
          <p:cNvSpPr txBox="1"/>
          <p:nvPr>
            <p:ph idx="1" type="subTitle"/>
          </p:nvPr>
        </p:nvSpPr>
        <p:spPr>
          <a:xfrm>
            <a:off x="311700" y="10190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latin typeface="Shadows Into Light Two"/>
                <a:ea typeface="Shadows Into Light Two"/>
                <a:cs typeface="Shadows Into Light Two"/>
                <a:sym typeface="Shadows Into Light Two"/>
              </a:rPr>
              <a:t>noun</a:t>
            </a:r>
            <a:endParaRPr sz="3000">
              <a:latin typeface="Shadows Into Light Two"/>
              <a:ea typeface="Shadows Into Light Two"/>
              <a:cs typeface="Shadows Into Light Two"/>
              <a:sym typeface="Shadows Into Light Tw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 u="sng">
              <a:solidFill>
                <a:srgbClr val="222222"/>
              </a:solidFill>
              <a:highlight>
                <a:srgbClr val="FFFFFF"/>
              </a:highlight>
              <a:latin typeface="Ubuntu Condensed"/>
              <a:ea typeface="Ubuntu Condensed"/>
              <a:cs typeface="Ubuntu Condensed"/>
              <a:sym typeface="Ubuntu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000" u="sng">
                <a:solidFill>
                  <a:srgbClr val="222222"/>
                </a:solidFill>
                <a:highlight>
                  <a:srgbClr val="FFFFFF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Definition</a:t>
            </a:r>
            <a:r>
              <a:rPr b="1" lang="zh-CN" sz="3000">
                <a:solidFill>
                  <a:srgbClr val="222222"/>
                </a:solidFill>
                <a:highlight>
                  <a:srgbClr val="FFFFFF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: a favor or advantage granted or expected in return for something</a:t>
            </a:r>
            <a:endParaRPr b="1" sz="3000">
              <a:solidFill>
                <a:srgbClr val="222222"/>
              </a:solidFill>
              <a:highlight>
                <a:srgbClr val="FFFFFF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222222"/>
              </a:solidFill>
              <a:highlight>
                <a:srgbClr val="FFFFFF"/>
              </a:highlight>
              <a:latin typeface="Ubuntu Condensed"/>
              <a:ea typeface="Ubuntu Condensed"/>
              <a:cs typeface="Ubuntu Condensed"/>
              <a:sym typeface="Ubuntu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>
                <a:solidFill>
                  <a:srgbClr val="222222"/>
                </a:solidFill>
                <a:highlight>
                  <a:srgbClr val="FFFFFF"/>
                </a:highlight>
                <a:latin typeface="Shadows Into Light Two"/>
                <a:ea typeface="Shadows Into Light Two"/>
                <a:cs typeface="Shadows Into Light Two"/>
                <a:sym typeface="Shadows Into Light Two"/>
              </a:rPr>
              <a:t>If I help you with your homework, I will expect some quid pro quo.  </a:t>
            </a:r>
            <a:endParaRPr sz="3000">
              <a:solidFill>
                <a:srgbClr val="222222"/>
              </a:solidFill>
              <a:highlight>
                <a:srgbClr val="FFFFFF"/>
              </a:highlight>
              <a:latin typeface="Shadows Into Light Two"/>
              <a:ea typeface="Shadows Into Light Two"/>
              <a:cs typeface="Shadows Into Light Two"/>
              <a:sym typeface="Shadows Into Light Tw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222222"/>
              </a:solidFill>
              <a:highlight>
                <a:srgbClr val="FFFFFF"/>
              </a:highlight>
              <a:latin typeface="Ubuntu Condensed"/>
              <a:ea typeface="Ubuntu Condensed"/>
              <a:cs typeface="Ubuntu Condensed"/>
              <a:sym typeface="Ubuntu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222222"/>
              </a:solidFill>
              <a:highlight>
                <a:srgbClr val="FFFFFF"/>
              </a:highlight>
              <a:latin typeface="Ubuntu Condensed"/>
              <a:ea typeface="Ubuntu Condensed"/>
              <a:cs typeface="Ubuntu Condensed"/>
              <a:sym typeface="Ubuntu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0" name="Google Shape;4290;p632"/>
          <p:cNvSpPr txBox="1"/>
          <p:nvPr/>
        </p:nvSpPr>
        <p:spPr>
          <a:xfrm>
            <a:off x="155875" y="214750"/>
            <a:ext cx="1472100" cy="12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rgbClr val="9900FF"/>
                </a:solidFill>
                <a:latin typeface="Overlock SC"/>
                <a:ea typeface="Overlock SC"/>
                <a:cs typeface="Overlock SC"/>
                <a:sym typeface="Overlock SC"/>
              </a:rPr>
              <a:t>12/12- 12/16</a:t>
            </a:r>
            <a:endParaRPr b="1" sz="1800">
              <a:solidFill>
                <a:srgbClr val="9900FF"/>
              </a:solidFill>
              <a:latin typeface="Overlock SC"/>
              <a:ea typeface="Overlock SC"/>
              <a:cs typeface="Overlock SC"/>
              <a:sym typeface="Overlock SC"/>
            </a:endParaRPr>
          </a:p>
        </p:txBody>
      </p:sp>
      <p:pic>
        <p:nvPicPr>
          <p:cNvPr id="4291" name="Google Shape;4291;p6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6950" y="214750"/>
            <a:ext cx="2549248" cy="17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